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08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ad 1 line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ad 2 lines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sorflow/nm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/>
          <a:p>
            <a:pPr defTabSz="896111">
              <a:defRPr sz="2700"/>
            </a:pPr>
            <a:r>
              <a:t>Sequence to Sequence Model</a:t>
            </a:r>
            <a:br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Problems of long sequences</a:t>
            </a:r>
          </a:p>
        </p:txBody>
      </p:sp>
      <p:sp>
        <p:nvSpPr>
          <p:cNvPr id="220" name="Shape 220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2018023"/>
            <a:ext cx="9144000" cy="282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4127500" y="1392615"/>
            <a:ext cx="24942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24796" y="66105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423" y="3250263"/>
            <a:ext cx="313193" cy="1017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44" y="4932267"/>
            <a:ext cx="4173179" cy="9431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Solution: Attention in Encoder and Decoder</a:t>
            </a:r>
          </a:p>
        </p:txBody>
      </p:sp>
      <p:sp>
        <p:nvSpPr>
          <p:cNvPr id="229" name="Shape 229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628" y="2167525"/>
            <a:ext cx="9144001" cy="333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5372" y="3326796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5372" y="3326795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6272" y="3263296"/>
            <a:ext cx="433977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4272" y="3263296"/>
            <a:ext cx="342662" cy="79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664261" y="5269231"/>
            <a:ext cx="27365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solidFill>
                  <a:srgbClr val="64B437"/>
                </a:solidFill>
              </a:defRPr>
            </a:lvl1pPr>
          </a:lstStyle>
          <a:p>
            <a:r>
              <a:t>Je</a:t>
            </a:r>
          </a:p>
        </p:txBody>
      </p:sp>
      <p:sp>
        <p:nvSpPr>
          <p:cNvPr id="236" name="Shape 236"/>
          <p:cNvSpPr/>
          <p:nvPr/>
        </p:nvSpPr>
        <p:spPr>
          <a:xfrm>
            <a:off x="1340626" y="4123325"/>
            <a:ext cx="59571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2767001" y="4123325"/>
            <a:ext cx="4339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8" name="Shape 238"/>
          <p:cNvSpPr/>
          <p:nvPr/>
        </p:nvSpPr>
        <p:spPr>
          <a:xfrm flipV="1">
            <a:off x="8010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9" name="Shape 239"/>
          <p:cNvSpPr/>
          <p:nvPr/>
        </p:nvSpPr>
        <p:spPr>
          <a:xfrm flipV="1">
            <a:off x="2378627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0" name="Shape 240"/>
          <p:cNvSpPr/>
          <p:nvPr/>
        </p:nvSpPr>
        <p:spPr>
          <a:xfrm flipV="1">
            <a:off x="38236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908571" y="3296125"/>
            <a:ext cx="887400" cy="95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41607" y="3314096"/>
            <a:ext cx="1844003" cy="89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4826789" y="1857391"/>
            <a:ext cx="362133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9E62C7"/>
                </a:solidFill>
              </a:defRPr>
            </a:lvl1pPr>
          </a:lstStyle>
          <a:p>
            <a:r>
              <a:t>         I               am                 a         student</a:t>
            </a:r>
          </a:p>
        </p:txBody>
      </p:sp>
      <p:sp>
        <p:nvSpPr>
          <p:cNvPr id="244" name="Shape 244"/>
          <p:cNvSpPr/>
          <p:nvPr/>
        </p:nvSpPr>
        <p:spPr>
          <a:xfrm flipV="1">
            <a:off x="5343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 flipV="1">
            <a:off x="6232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6" name="Shape 246"/>
          <p:cNvSpPr/>
          <p:nvPr/>
        </p:nvSpPr>
        <p:spPr>
          <a:xfrm flipV="1">
            <a:off x="72489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 flipV="1">
            <a:off x="80744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5285" y="909672"/>
            <a:ext cx="918937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To learn the alignment between the source language and the targeted language, </a:t>
            </a:r>
            <a:r>
              <a:rPr b="1" dirty="0"/>
              <a:t>Attention</a:t>
            </a:r>
            <a:r>
              <a:rPr dirty="0"/>
              <a:t> is applied in Sequence </a:t>
            </a:r>
            <a:endParaRPr lang="en-US" altLang="zh-CN" dirty="0"/>
          </a:p>
          <a:p>
            <a:r>
              <a:rPr dirty="0"/>
              <a:t>and Sequence model instead of using the context information that is put into a single context vector.</a:t>
            </a:r>
          </a:p>
        </p:txBody>
      </p:sp>
      <p:pic>
        <p:nvPicPr>
          <p:cNvPr id="249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b="2077"/>
          <a:stretch>
            <a:fillRect/>
          </a:stretch>
        </p:blipFill>
        <p:spPr>
          <a:xfrm>
            <a:off x="4031634" y="3282819"/>
            <a:ext cx="848289" cy="95249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4028276" y="3090337"/>
            <a:ext cx="595719" cy="231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062644" y="4125918"/>
            <a:ext cx="576464" cy="231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 flipV="1">
            <a:off x="4037984" y="3219446"/>
            <a:ext cx="1" cy="1104908"/>
          </a:xfrm>
          <a:prstGeom prst="line">
            <a:avLst/>
          </a:prstGeom>
          <a:ln w="38100">
            <a:solidFill>
              <a:srgbClr val="64B43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</a:t>
            </a:r>
          </a:p>
        </p:txBody>
      </p:sp>
      <p:sp>
        <p:nvSpPr>
          <p:cNvPr id="257" name="Shape 25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1423955"/>
            <a:ext cx="8150397" cy="502330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35698" y="849630"/>
            <a:ext cx="8958718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Attention mechanism can be understood as a </a:t>
            </a:r>
            <a:r>
              <a:rPr b="1" dirty="0"/>
              <a:t>weighted approach(</a:t>
            </a:r>
            <a:r>
              <a:rPr b="1" dirty="0" err="1"/>
              <a:t>softmax</a:t>
            </a:r>
            <a:r>
              <a:rPr b="1" dirty="0"/>
              <a:t>)</a:t>
            </a:r>
            <a:r>
              <a:rPr dirty="0"/>
              <a:t> based on the </a:t>
            </a:r>
            <a:r>
              <a:rPr b="1" dirty="0"/>
              <a:t>importance</a:t>
            </a:r>
            <a:r>
              <a:rPr dirty="0"/>
              <a:t> of input. </a:t>
            </a:r>
            <a:endParaRPr lang="en-US" altLang="zh-CN" dirty="0"/>
          </a:p>
          <a:p>
            <a:r>
              <a:rPr dirty="0"/>
              <a:t>Specifically, it sets </a:t>
            </a:r>
            <a:r>
              <a:rPr b="1" dirty="0"/>
              <a:t>different weights</a:t>
            </a:r>
            <a:r>
              <a:rPr dirty="0"/>
              <a:t> for the </a:t>
            </a:r>
            <a:r>
              <a:rPr b="1" dirty="0"/>
              <a:t>hidden states</a:t>
            </a:r>
            <a:r>
              <a:rPr dirty="0"/>
              <a:t> generated by </a:t>
            </a:r>
            <a:r>
              <a:rPr b="1" dirty="0"/>
              <a:t>Encoder</a:t>
            </a:r>
            <a:r>
              <a:rPr dirty="0"/>
              <a:t>.</a:t>
            </a:r>
          </a:p>
        </p:txBody>
      </p:sp>
      <p:sp>
        <p:nvSpPr>
          <p:cNvPr id="260" name="Shape 260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384523"/>
            <a:ext cx="7926705" cy="387095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</a:t>
            </a:r>
          </a:p>
        </p:txBody>
      </p:sp>
      <p:sp>
        <p:nvSpPr>
          <p:cNvPr id="265" name="Shape 265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5698" y="849630"/>
            <a:ext cx="8944480" cy="225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1. RNN Decoder with attention receives </a:t>
            </a:r>
            <a:r>
              <a:rPr b="1" dirty="0"/>
              <a:t>word embedding</a:t>
            </a:r>
            <a:r>
              <a:rPr dirty="0"/>
              <a:t> and a</a:t>
            </a:r>
            <a:r>
              <a:rPr b="1" dirty="0"/>
              <a:t> </a:t>
            </a:r>
            <a:r>
              <a:rPr b="1" dirty="0" err="1"/>
              <a:t>init</a:t>
            </a:r>
            <a:r>
              <a:rPr b="1" dirty="0"/>
              <a:t> hidden state</a:t>
            </a:r>
            <a:r>
              <a:rPr dirty="0"/>
              <a:t> as </a:t>
            </a:r>
            <a:r>
              <a:rPr b="1" dirty="0"/>
              <a:t>input</a:t>
            </a:r>
            <a:r>
              <a:rPr dirty="0"/>
              <a:t>.</a:t>
            </a:r>
          </a:p>
          <a:p>
            <a:r>
              <a:rPr dirty="0"/>
              <a:t>2. RNN cell handles input, generates output(discard) and a </a:t>
            </a:r>
            <a:r>
              <a:rPr b="1" dirty="0"/>
              <a:t>new hidden state </a:t>
            </a:r>
            <a:r>
              <a:rPr dirty="0"/>
              <a:t>(h4).</a:t>
            </a:r>
          </a:p>
          <a:p>
            <a:pPr lvl="1"/>
            <a:r>
              <a:rPr dirty="0"/>
              <a:t>3. Then </a:t>
            </a:r>
            <a:r>
              <a:rPr b="1" dirty="0"/>
              <a:t>attention</a:t>
            </a:r>
            <a:r>
              <a:rPr dirty="0"/>
              <a:t> mechanism is applied to </a:t>
            </a:r>
            <a:r>
              <a:rPr b="1" dirty="0"/>
              <a:t>calculate context vector (c4) using Encoder’s hidden states and </a:t>
            </a:r>
            <a:endParaRPr lang="en-US" altLang="zh-CN" b="1" dirty="0"/>
          </a:p>
          <a:p>
            <a:pPr lvl="1"/>
            <a:r>
              <a:rPr b="1" dirty="0"/>
              <a:t>the new hidden state(h4).</a:t>
            </a:r>
          </a:p>
          <a:p>
            <a:r>
              <a:rPr dirty="0"/>
              <a:t>4. </a:t>
            </a:r>
            <a:r>
              <a:rPr b="1" dirty="0"/>
              <a:t>Concatenates</a:t>
            </a:r>
            <a:r>
              <a:rPr dirty="0"/>
              <a:t> context vector(c4) with the new hidden state (h4).</a:t>
            </a:r>
          </a:p>
          <a:p>
            <a:r>
              <a:rPr dirty="0"/>
              <a:t>5. Finished decoder step with the concatenated vector as input using </a:t>
            </a:r>
            <a:r>
              <a:rPr b="1" dirty="0"/>
              <a:t>fully connected layer (</a:t>
            </a:r>
            <a:r>
              <a:rPr b="1" dirty="0" err="1"/>
              <a:t>softmax</a:t>
            </a:r>
            <a:r>
              <a:rPr b="1" dirty="0"/>
              <a:t>).</a:t>
            </a:r>
          </a:p>
          <a:p>
            <a:r>
              <a:rPr dirty="0"/>
              <a:t>6. </a:t>
            </a:r>
            <a:r>
              <a:rPr b="1" dirty="0"/>
              <a:t>Repeats</a:t>
            </a:r>
            <a:r>
              <a:rPr dirty="0"/>
              <a:t> the above steps for each RNN cell </a:t>
            </a:r>
          </a:p>
          <a:p>
            <a:endParaRPr dirty="0"/>
          </a:p>
          <a:p>
            <a:endParaRPr dirty="0"/>
          </a:p>
          <a:p>
            <a:r>
              <a:rPr dirty="0"/>
              <a:t> </a:t>
            </a:r>
          </a:p>
        </p:txBody>
      </p:sp>
      <p:sp>
        <p:nvSpPr>
          <p:cNvPr id="267" name="Shape 267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</a:t>
            </a:r>
          </a:p>
        </p:txBody>
      </p:sp>
      <p:sp>
        <p:nvSpPr>
          <p:cNvPr id="271" name="Shape 271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1431457"/>
            <a:ext cx="8024022" cy="431658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</a:t>
            </a:r>
          </a:p>
        </p:txBody>
      </p:sp>
      <p:sp>
        <p:nvSpPr>
          <p:cNvPr id="277" name="Shape 27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591" y="1361432"/>
            <a:ext cx="4762457" cy="4900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4356889" y="3275331"/>
            <a:ext cx="430222" cy="307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45289" y="760730"/>
            <a:ext cx="8852021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Attention mechanism can used to learn the alignment between the source language and the targeted language.</a:t>
            </a:r>
          </a:p>
        </p:txBody>
      </p:sp>
      <p:sp>
        <p:nvSpPr>
          <p:cNvPr id="281" name="Shape 2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445289" y="760730"/>
            <a:ext cx="8758163" cy="4616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endParaRPr dirty="0"/>
          </a:p>
          <a:p>
            <a:r>
              <a:rPr dirty="0"/>
              <a:t>Input：  𝑥=(𝑥1,...,𝑥𝑇𝑥) </a:t>
            </a:r>
          </a:p>
          <a:p>
            <a:r>
              <a:rPr dirty="0"/>
              <a:t>Output：  𝑦=(𝑦1,...,𝑦𝑇𝑦) </a:t>
            </a:r>
          </a:p>
          <a:p>
            <a:endParaRPr dirty="0"/>
          </a:p>
          <a:p>
            <a:r>
              <a:rPr dirty="0"/>
              <a:t>(1)  ℎ𝑡=𝑅𝑁𝑁𝑒𝑛𝑐(𝑥𝑡,ℎ𝑡−1): each RNN cell in Encoder receives </a:t>
            </a:r>
            <a:r>
              <a:rPr b="1" dirty="0"/>
              <a:t>word embedding</a:t>
            </a:r>
            <a:r>
              <a:rPr dirty="0"/>
              <a:t> of each input word and the</a:t>
            </a:r>
            <a:endParaRPr lang="en-US" altLang="zh-CN" dirty="0"/>
          </a:p>
          <a:p>
            <a:r>
              <a:rPr dirty="0"/>
              <a:t> </a:t>
            </a:r>
            <a:r>
              <a:rPr b="1" dirty="0"/>
              <a:t>hidden state generated by the previous cell</a:t>
            </a:r>
            <a:r>
              <a:rPr dirty="0"/>
              <a:t>. The output is the </a:t>
            </a:r>
            <a:r>
              <a:rPr b="1" dirty="0"/>
              <a:t>hidden state of this current cell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(2)  𝑠𝑡=𝑅𝑁𝑁𝑑𝑒𝑐(𝑦𝑡−1^,𝑠𝑡−1):  each RNN cell in Decoder receives </a:t>
            </a:r>
            <a:r>
              <a:rPr b="1" dirty="0"/>
              <a:t>word embedding</a:t>
            </a:r>
            <a:r>
              <a:rPr dirty="0"/>
              <a:t> of each targeted word </a:t>
            </a:r>
            <a:endParaRPr lang="en-US" altLang="zh-CN" dirty="0"/>
          </a:p>
          <a:p>
            <a:r>
              <a:rPr dirty="0"/>
              <a:t>and the </a:t>
            </a:r>
            <a:r>
              <a:rPr b="1" dirty="0"/>
              <a:t>hidden state generated by the previous cell</a:t>
            </a:r>
            <a:r>
              <a:rPr dirty="0"/>
              <a:t>.</a:t>
            </a:r>
          </a:p>
          <a:p>
            <a:endParaRPr dirty="0"/>
          </a:p>
          <a:p>
            <a:r>
              <a:rPr dirty="0"/>
              <a:t>(3)                          , : </a:t>
            </a:r>
            <a:r>
              <a:rPr b="1" dirty="0"/>
              <a:t>Context vector</a:t>
            </a:r>
            <a:r>
              <a:rPr dirty="0"/>
              <a:t> is a </a:t>
            </a:r>
            <a:r>
              <a:rPr b="1" dirty="0"/>
              <a:t>weighted</a:t>
            </a:r>
            <a:r>
              <a:rPr dirty="0"/>
              <a:t> average of hidden states generated by Encoder.</a:t>
            </a:r>
          </a:p>
          <a:p>
            <a:endParaRPr dirty="0"/>
          </a:p>
          <a:p>
            <a:r>
              <a:rPr dirty="0"/>
              <a:t>(4)                            : The </a:t>
            </a:r>
            <a:r>
              <a:rPr b="1" dirty="0"/>
              <a:t>weight</a:t>
            </a:r>
            <a:r>
              <a:rPr dirty="0"/>
              <a:t> of each hidden state generated by Encoder.</a:t>
            </a:r>
          </a:p>
          <a:p>
            <a:endParaRPr dirty="0"/>
          </a:p>
          <a:p>
            <a:r>
              <a:rPr dirty="0"/>
              <a:t>(5)                             : The </a:t>
            </a:r>
            <a:r>
              <a:rPr b="1" dirty="0"/>
              <a:t>score</a:t>
            </a:r>
            <a:r>
              <a:rPr dirty="0"/>
              <a:t> is calculated by </a:t>
            </a:r>
            <a:r>
              <a:rPr b="1" dirty="0"/>
              <a:t>hidden states generated by both Encoder and Decoder.</a:t>
            </a:r>
            <a:r>
              <a:rPr dirty="0"/>
              <a:t> </a:t>
            </a:r>
            <a:endParaRPr lang="en-US" altLang="zh-CN" dirty="0"/>
          </a:p>
          <a:p>
            <a:r>
              <a:rPr dirty="0"/>
              <a:t>It is used for the weight calculation in step (4).</a:t>
            </a:r>
          </a:p>
          <a:p>
            <a:endParaRPr dirty="0"/>
          </a:p>
          <a:p>
            <a:r>
              <a:rPr dirty="0"/>
              <a:t>(6)                                     ：</a:t>
            </a:r>
            <a:r>
              <a:rPr b="1" dirty="0"/>
              <a:t>Concatenates</a:t>
            </a:r>
            <a:r>
              <a:rPr dirty="0"/>
              <a:t> context vector with the hidden state generated by Decoder.</a:t>
            </a:r>
          </a:p>
          <a:p>
            <a:endParaRPr dirty="0"/>
          </a:p>
          <a:p>
            <a:r>
              <a:rPr dirty="0"/>
              <a:t>(7)                                                     ：Calculates the final output probability of each word in dictionary.</a:t>
            </a:r>
          </a:p>
          <a:p>
            <a:endParaRPr dirty="0"/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286" name="Shape 286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858045"/>
            <a:ext cx="1286804" cy="405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056" y="3284617"/>
            <a:ext cx="1286804" cy="432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470" y="3773065"/>
            <a:ext cx="1358531" cy="27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000" y="4334138"/>
            <a:ext cx="1784993" cy="405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4700" y="4793427"/>
            <a:ext cx="2568307" cy="3633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81">
            <a:extLst>
              <a:ext uri="{FF2B5EF4-FFF2-40B4-BE49-F238E27FC236}">
                <a16:creationId xmlns:a16="http://schemas.microsoft.com/office/drawing/2014/main" id="{AACF3018-EC68-4263-95A7-9C0F83CF3B06}"/>
              </a:ext>
            </a:extLst>
          </p:cNvPr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295" name="Shape 295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4339"/>
            <a:ext cx="9144000" cy="50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447800" y="1265615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302" name="Shape 302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1456" y="633730"/>
            <a:ext cx="8541758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1)  ℎ𝑡=𝑅𝑁𝑁𝑒𝑛𝑐(𝑥𝑡,ℎ𝑡−1): each RNN cell in Encoder receives </a:t>
            </a:r>
            <a:r>
              <a:rPr b="1" dirty="0"/>
              <a:t>word embedding</a:t>
            </a:r>
            <a:r>
              <a:rPr dirty="0"/>
              <a:t> of each input word and the </a:t>
            </a:r>
            <a:endParaRPr lang="en-US" altLang="zh-CN" dirty="0"/>
          </a:p>
          <a:p>
            <a:r>
              <a:rPr b="1" dirty="0"/>
              <a:t>hidden state generated by the previous cell</a:t>
            </a:r>
            <a:r>
              <a:rPr dirty="0"/>
              <a:t>. The output is the </a:t>
            </a:r>
            <a:r>
              <a:rPr b="1" dirty="0"/>
              <a:t>hidden state of this current cell</a:t>
            </a:r>
            <a:r>
              <a:rPr dirty="0"/>
              <a:t>.</a:t>
            </a:r>
          </a:p>
        </p:txBody>
      </p:sp>
      <p:pic>
        <p:nvPicPr>
          <p:cNvPr id="3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02" y="1303715"/>
            <a:ext cx="8803996" cy="48739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/>
        </p:nvSpPr>
        <p:spPr>
          <a:xfrm>
            <a:off x="1447800" y="1265615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174" y="1202115"/>
            <a:ext cx="3193444" cy="308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856" y="1552298"/>
            <a:ext cx="8545032" cy="480824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312" name="Shape 31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27789" y="740959"/>
            <a:ext cx="914128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(2)  𝑠𝑡=𝑅𝑁𝑁𝑑𝑒𝑐(𝑦𝑡−1^,𝑠𝑡−1): each RNN cell in Decoder receives </a:t>
            </a:r>
            <a:r>
              <a:rPr b="1" dirty="0"/>
              <a:t>word embedding</a:t>
            </a:r>
            <a:r>
              <a:rPr dirty="0"/>
              <a:t> of each targeted word and the </a:t>
            </a:r>
            <a:endParaRPr lang="en-US" altLang="zh-CN" dirty="0"/>
          </a:p>
          <a:p>
            <a:r>
              <a:rPr b="1" dirty="0"/>
              <a:t>hidden state generated by the previous cell</a:t>
            </a:r>
            <a:r>
              <a:rPr dirty="0"/>
              <a:t>.</a:t>
            </a:r>
          </a:p>
        </p:txBody>
      </p:sp>
      <p:sp>
        <p:nvSpPr>
          <p:cNvPr id="314" name="Shape 314"/>
          <p:cNvSpPr/>
          <p:nvPr/>
        </p:nvSpPr>
        <p:spPr>
          <a:xfrm>
            <a:off x="1384300" y="1792432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67952" y="1196750"/>
            <a:ext cx="4992894" cy="271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Sequence to Sequence Model Overview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Encoder-Decoder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Attention Mechanism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172" y="2408206"/>
            <a:ext cx="7216901" cy="40726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319" name="Shape 31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1456" y="633730"/>
            <a:ext cx="9131830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endParaRPr dirty="0"/>
          </a:p>
          <a:p>
            <a:r>
              <a:rPr dirty="0"/>
              <a:t>(3)                           , :</a:t>
            </a:r>
            <a:r>
              <a:rPr b="1" dirty="0"/>
              <a:t> Context vector</a:t>
            </a:r>
            <a:r>
              <a:rPr dirty="0"/>
              <a:t> is a </a:t>
            </a:r>
            <a:r>
              <a:rPr b="1" dirty="0"/>
              <a:t>weighted</a:t>
            </a:r>
            <a:r>
              <a:rPr dirty="0"/>
              <a:t> average of hidden states generated by Encoder.</a:t>
            </a:r>
          </a:p>
          <a:p>
            <a:endParaRPr dirty="0"/>
          </a:p>
          <a:p>
            <a:r>
              <a:rPr dirty="0"/>
              <a:t>(4)                             : The </a:t>
            </a:r>
            <a:r>
              <a:rPr b="1" dirty="0"/>
              <a:t>weight</a:t>
            </a:r>
            <a:r>
              <a:rPr dirty="0"/>
              <a:t> of each hidden state generated by Encoder.</a:t>
            </a:r>
          </a:p>
          <a:p>
            <a:endParaRPr dirty="0"/>
          </a:p>
          <a:p>
            <a:r>
              <a:rPr dirty="0"/>
              <a:t>(5)                             ::  The </a:t>
            </a:r>
            <a:r>
              <a:rPr b="1" dirty="0"/>
              <a:t>score</a:t>
            </a:r>
            <a:r>
              <a:rPr dirty="0"/>
              <a:t> is calculated by </a:t>
            </a:r>
            <a:r>
              <a:rPr b="1" dirty="0"/>
              <a:t>hidden states generated by both Encoder and Decoder.</a:t>
            </a:r>
            <a:r>
              <a:rPr dirty="0"/>
              <a:t> </a:t>
            </a:r>
            <a:endParaRPr lang="en-US" altLang="zh-CN" dirty="0"/>
          </a:p>
          <a:p>
            <a:r>
              <a:rPr dirty="0"/>
              <a:t>It is used for the weight calculation in step (4).</a:t>
            </a:r>
          </a:p>
        </p:txBody>
      </p:sp>
      <p:sp>
        <p:nvSpPr>
          <p:cNvPr id="321" name="Shape 321"/>
          <p:cNvSpPr/>
          <p:nvPr/>
        </p:nvSpPr>
        <p:spPr>
          <a:xfrm>
            <a:off x="2197100" y="2624514"/>
            <a:ext cx="2818408" cy="11348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822950"/>
            <a:ext cx="1286804" cy="40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1248008"/>
            <a:ext cx="1286804" cy="432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936" y="1724673"/>
            <a:ext cx="1358531" cy="27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162" y="1759359"/>
            <a:ext cx="7682419" cy="429546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 Details</a:t>
            </a:r>
          </a:p>
        </p:txBody>
      </p:sp>
      <p:sp>
        <p:nvSpPr>
          <p:cNvPr id="329" name="Shape 32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1456" y="633730"/>
            <a:ext cx="824717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endParaRPr/>
          </a:p>
          <a:p>
            <a:r>
              <a:t>(6)                                     , : </a:t>
            </a:r>
            <a:r>
              <a:rPr b="1"/>
              <a:t>Concatenates</a:t>
            </a:r>
            <a:r>
              <a:t> context vector with the hidden state generated by Decoder.</a:t>
            </a:r>
          </a:p>
          <a:p>
            <a:endParaRPr/>
          </a:p>
          <a:p>
            <a:r>
              <a:t>(7)                                                       : Calculates the final output probability of each word in dictionary. </a:t>
            </a:r>
          </a:p>
        </p:txBody>
      </p:sp>
      <p:sp>
        <p:nvSpPr>
          <p:cNvPr id="331" name="Shape 331"/>
          <p:cNvSpPr/>
          <p:nvPr/>
        </p:nvSpPr>
        <p:spPr>
          <a:xfrm>
            <a:off x="1143000" y="1900614"/>
            <a:ext cx="327555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811130"/>
            <a:ext cx="1784993" cy="40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18" y="1268866"/>
            <a:ext cx="2568307" cy="36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Mechanism: Score Calculation</a:t>
            </a:r>
          </a:p>
        </p:txBody>
      </p:sp>
      <p:sp>
        <p:nvSpPr>
          <p:cNvPr id="337" name="Shape 337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426055" y="1090930"/>
            <a:ext cx="2980192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Three approaches to calculate score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6805" b="9031"/>
          <a:stretch>
            <a:fillRect/>
          </a:stretch>
        </p:blipFill>
        <p:spPr>
          <a:xfrm>
            <a:off x="-1549400" y="2416747"/>
            <a:ext cx="8521700" cy="17909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-822782" y="1518604"/>
            <a:ext cx="458886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Attention Mechanism: Score Calculation</a:t>
            </a:r>
          </a:p>
        </p:txBody>
      </p:sp>
      <p:sp>
        <p:nvSpPr>
          <p:cNvPr id="345" name="Shape 345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1456" y="633730"/>
            <a:ext cx="9181356" cy="2893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Approach 1</a:t>
            </a:r>
          </a:p>
          <a:p>
            <a:r>
              <a:rPr dirty="0"/>
              <a:t>Input: The dimension of matrix represents </a:t>
            </a:r>
            <a:r>
              <a:rPr b="1" dirty="0"/>
              <a:t>all hidden states generated by Encoder </a:t>
            </a:r>
            <a:r>
              <a:rPr dirty="0"/>
              <a:t>(H): </a:t>
            </a:r>
            <a:endParaRPr lang="en-US" altLang="zh-CN" dirty="0"/>
          </a:p>
          <a:p>
            <a:r>
              <a:rPr dirty="0"/>
              <a:t>(hidden dimension, input sequence length) </a:t>
            </a:r>
          </a:p>
          <a:p>
            <a:endParaRPr lang="en-US" altLang="zh-CN" dirty="0"/>
          </a:p>
          <a:p>
            <a:r>
              <a:rPr dirty="0"/>
              <a:t>The dimension of </a:t>
            </a:r>
            <a:r>
              <a:rPr b="1" dirty="0"/>
              <a:t>hidden state generated by decoder at any time point</a:t>
            </a:r>
            <a:r>
              <a:rPr dirty="0"/>
              <a:t> (S):   </a:t>
            </a:r>
            <a:endParaRPr lang="en-US" altLang="zh-CN" dirty="0"/>
          </a:p>
          <a:p>
            <a:r>
              <a:rPr dirty="0"/>
              <a:t>(hidden dimension, 1) </a:t>
            </a:r>
          </a:p>
          <a:p>
            <a:endParaRPr dirty="0"/>
          </a:p>
          <a:p>
            <a:r>
              <a:rPr dirty="0"/>
              <a:t>1) Get score matrix (sequence length, 1) by transposing H to (sequence length, hidden dimension) and conducting </a:t>
            </a:r>
            <a:endParaRPr lang="en-US" altLang="zh-CN" dirty="0"/>
          </a:p>
          <a:p>
            <a:r>
              <a:rPr b="1" dirty="0"/>
              <a:t>dot</a:t>
            </a:r>
            <a:r>
              <a:rPr dirty="0"/>
              <a:t> with S </a:t>
            </a:r>
          </a:p>
          <a:p>
            <a:endParaRPr dirty="0"/>
          </a:p>
          <a:p>
            <a:r>
              <a:rPr dirty="0"/>
              <a:t>2) Applying </a:t>
            </a:r>
            <a:r>
              <a:rPr b="1" dirty="0" err="1"/>
              <a:t>softmax</a:t>
            </a:r>
            <a:r>
              <a:rPr dirty="0"/>
              <a:t> to these scores to normalize the sum of weighted scores = 1 </a:t>
            </a:r>
          </a:p>
          <a:p>
            <a:endParaRPr dirty="0"/>
          </a:p>
          <a:p>
            <a:r>
              <a:rPr dirty="0"/>
              <a:t>3) Generating Context Vector by conducting Dot to H and the weighted scores of step (2) </a:t>
            </a:r>
          </a:p>
        </p:txBody>
      </p:sp>
      <p:pic>
        <p:nvPicPr>
          <p:cNvPr id="3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3529395"/>
            <a:ext cx="5689537" cy="294418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06">
            <a:extLst>
              <a:ext uri="{FF2B5EF4-FFF2-40B4-BE49-F238E27FC236}">
                <a16:creationId xmlns:a16="http://schemas.microsoft.com/office/drawing/2014/main" id="{1757772A-A736-452D-8492-B072A7B18824}"/>
              </a:ext>
            </a:extLst>
          </p:cNvPr>
          <p:cNvSpPr/>
          <p:nvPr/>
        </p:nvSpPr>
        <p:spPr>
          <a:xfrm flipV="1">
            <a:off x="2116895" y="3606727"/>
            <a:ext cx="3919921" cy="4326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Sequence to Sequence Model Use Cases</a:t>
            </a:r>
          </a:p>
        </p:txBody>
      </p:sp>
      <p:sp>
        <p:nvSpPr>
          <p:cNvPr id="352" name="Shape 352"/>
          <p:cNvSpPr/>
          <p:nvPr/>
        </p:nvSpPr>
        <p:spPr>
          <a:xfrm>
            <a:off x="567952" y="1196750"/>
            <a:ext cx="7583162" cy="594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Chatbot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 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Machine Translation</a:t>
            </a:r>
            <a:r>
              <a:rPr lang="en-US" altLang="zh-CN" dirty="0"/>
              <a:t> (</a:t>
            </a:r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sz="2000" dirty="0">
                <a:sym typeface="Arial"/>
                <a:hlinkClick r:id="rId2"/>
              </a:rPr>
              <a:t>https://github.com/tensorflow/nmt</a:t>
            </a:r>
            <a:r>
              <a:rPr lang="en-US" altLang="zh-CN" sz="2000" dirty="0">
                <a:sym typeface="Arial"/>
              </a:rPr>
              <a:t>)</a:t>
            </a: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Auto Summarization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</p:txBody>
      </p:sp>
      <p:sp>
        <p:nvSpPr>
          <p:cNvPr id="353" name="Shape 35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Sequence to Sequence Model Overview</a:t>
            </a:r>
          </a:p>
        </p:txBody>
      </p:sp>
      <p:sp>
        <p:nvSpPr>
          <p:cNvPr id="141" name="Shape 141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00" y="1274633"/>
            <a:ext cx="7017485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70" y="2523195"/>
            <a:ext cx="6851289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07" y="3786326"/>
            <a:ext cx="6979373" cy="132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59" y="5074412"/>
            <a:ext cx="6870255" cy="12722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25445" y="760730"/>
            <a:ext cx="900646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Sequence and Sequence model is an interesting NLP model that can do </a:t>
            </a:r>
            <a:r>
              <a:rPr b="1" dirty="0"/>
              <a:t>mapping</a:t>
            </a:r>
            <a:r>
              <a:rPr dirty="0"/>
              <a:t> between input text and output </a:t>
            </a:r>
            <a:endParaRPr lang="en-US" altLang="zh-CN" dirty="0"/>
          </a:p>
          <a:p>
            <a:r>
              <a:rPr dirty="0"/>
              <a:t>text. Specifically, the input can be a </a:t>
            </a:r>
            <a:r>
              <a:rPr b="1" dirty="0"/>
              <a:t>sequence of text </a:t>
            </a:r>
            <a:r>
              <a:rPr dirty="0"/>
              <a:t>(source language). 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Sequence to Sequence Model Overview</a:t>
            </a:r>
          </a:p>
        </p:txBody>
      </p:sp>
      <p:sp>
        <p:nvSpPr>
          <p:cNvPr id="151" name="Shape 151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1030201"/>
            <a:ext cx="7505535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210" y="2358184"/>
            <a:ext cx="7381555" cy="1303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0" y="3682007"/>
            <a:ext cx="7505535" cy="134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0" y="4958281"/>
            <a:ext cx="7505535" cy="1340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6617489" y="5500135"/>
            <a:ext cx="624058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 b="1">
                <a:solidFill>
                  <a:srgbClr val="B076DB"/>
                </a:solidFill>
              </a:defRPr>
            </a:lvl1pPr>
          </a:lstStyle>
          <a:p>
            <a:r>
              <a:t>Student</a:t>
            </a:r>
          </a:p>
        </p:txBody>
      </p:sp>
      <p:sp>
        <p:nvSpPr>
          <p:cNvPr id="158" name="Shape 158"/>
          <p:cNvSpPr/>
          <p:nvPr/>
        </p:nvSpPr>
        <p:spPr>
          <a:xfrm>
            <a:off x="79792" y="779780"/>
            <a:ext cx="700300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The output is also a sequence of text (target language) in machine translation use case.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Sequence to Sequence Model Structure: Encoder-Decoder</a:t>
            </a:r>
          </a:p>
        </p:txBody>
      </p:sp>
      <p:sp>
        <p:nvSpPr>
          <p:cNvPr id="162" name="Shape 162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73" y="1085686"/>
            <a:ext cx="8783999" cy="1932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53135" y="2972431"/>
            <a:ext cx="8618474" cy="1467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825" y="4478621"/>
            <a:ext cx="8618474" cy="172885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7090461" y="5561331"/>
            <a:ext cx="123084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A5DDE"/>
                </a:solidFill>
              </a:defRPr>
            </a:lvl1pPr>
          </a:lstStyle>
          <a:p>
            <a:r>
              <a:t>I am a student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448361" y="2403407"/>
            <a:ext cx="1586790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62B037"/>
                </a:solidFill>
              </a:defRPr>
            </a:lvl1pPr>
          </a:lstStyle>
          <a:p>
            <a:r>
              <a:t>Je suis un étudiant</a:t>
            </a:r>
          </a:p>
        </p:txBody>
      </p:sp>
      <p:sp>
        <p:nvSpPr>
          <p:cNvPr id="169" name="Shape 169"/>
          <p:cNvSpPr/>
          <p:nvPr/>
        </p:nvSpPr>
        <p:spPr>
          <a:xfrm>
            <a:off x="119593" y="722630"/>
            <a:ext cx="8069023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b="1"/>
              <a:t>Encoder</a:t>
            </a:r>
            <a:r>
              <a:t>: Handles </a:t>
            </a:r>
            <a:r>
              <a:rPr b="1"/>
              <a:t>each element</a:t>
            </a:r>
            <a:r>
              <a:t> of text sequence (a word) can transform them into </a:t>
            </a:r>
            <a:r>
              <a:rPr b="1"/>
              <a:t>Context Vector</a:t>
            </a:r>
          </a:p>
          <a:p>
            <a:r>
              <a:rPr b="1"/>
              <a:t>Decoder</a:t>
            </a:r>
            <a:r>
              <a:t>: Generates </a:t>
            </a:r>
            <a:r>
              <a:rPr b="1"/>
              <a:t>output text sequence </a:t>
            </a:r>
            <a:r>
              <a:t>based on Context Vector  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/>
          <a:p>
            <a:pPr lvl="1" defTabSz="694944">
              <a:defRPr sz="1800">
                <a:solidFill>
                  <a:srgbClr val="FFFFFF"/>
                </a:solidFill>
              </a:defRPr>
            </a:pPr>
            <a:r>
              <a:t>Input: Word Embedding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1455304"/>
            <a:ext cx="8464275" cy="254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1250593"/>
            <a:ext cx="9144000" cy="445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78589" y="819290"/>
            <a:ext cx="673830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b="1"/>
              <a:t>Word Embedding</a:t>
            </a:r>
            <a:r>
              <a:t>: Normally, the input text sequence is encoded as a </a:t>
            </a:r>
            <a:r>
              <a:rPr b="1"/>
              <a:t>dense</a:t>
            </a:r>
            <a:r>
              <a:t> </a:t>
            </a:r>
            <a:r>
              <a:rPr b="1"/>
              <a:t>vector</a:t>
            </a:r>
          </a:p>
        </p:txBody>
      </p:sp>
      <p:sp>
        <p:nvSpPr>
          <p:cNvPr id="177" name="Shape 177"/>
          <p:cNvSpPr/>
          <p:nvPr/>
        </p:nvSpPr>
        <p:spPr>
          <a:xfrm>
            <a:off x="127000" y="1362717"/>
            <a:ext cx="9002961" cy="567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Context Vector</a:t>
            </a:r>
          </a:p>
        </p:txBody>
      </p:sp>
      <p:sp>
        <p:nvSpPr>
          <p:cNvPr id="181" name="Shape 1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42944"/>
            <a:ext cx="9144000" cy="377211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78589" y="819290"/>
            <a:ext cx="5737048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b="1"/>
              <a:t>Context Vector: </a:t>
            </a:r>
            <a:r>
              <a:t>Generated by </a:t>
            </a:r>
            <a:r>
              <a:rPr b="1"/>
              <a:t>Encoder</a:t>
            </a:r>
            <a:r>
              <a:t> and will be feed into </a:t>
            </a:r>
            <a:r>
              <a:rPr b="1"/>
              <a:t>Decoder</a:t>
            </a:r>
            <a:r>
              <a:t>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1300" y="723417"/>
            <a:ext cx="9144000" cy="541116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Implementation of Encoder and Decoder: Recurrent Neural Network</a:t>
            </a:r>
          </a:p>
        </p:txBody>
      </p:sp>
      <p:sp>
        <p:nvSpPr>
          <p:cNvPr id="188" name="Shape 18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-28009" y="842017"/>
            <a:ext cx="9002962" cy="567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8191" y="864239"/>
            <a:ext cx="882892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b="1" dirty="0"/>
              <a:t>Recurrent Neural Network: </a:t>
            </a:r>
            <a:r>
              <a:rPr dirty="0"/>
              <a:t>The</a:t>
            </a:r>
            <a:r>
              <a:rPr b="1" dirty="0"/>
              <a:t> input vector</a:t>
            </a:r>
            <a:r>
              <a:rPr dirty="0"/>
              <a:t> of each timestamp will be processed with the </a:t>
            </a:r>
            <a:r>
              <a:rPr b="1" dirty="0"/>
              <a:t>previous hidden</a:t>
            </a:r>
            <a:endParaRPr lang="en-US" altLang="zh-CN" b="1" dirty="0"/>
          </a:p>
          <a:p>
            <a:r>
              <a:rPr b="1" dirty="0"/>
              <a:t>state </a:t>
            </a:r>
            <a:r>
              <a:rPr dirty="0"/>
              <a:t>and then generate the corresponding </a:t>
            </a:r>
            <a:r>
              <a:rPr b="1" dirty="0"/>
              <a:t>hidden state</a:t>
            </a:r>
            <a:r>
              <a:rPr dirty="0"/>
              <a:t> and output.</a:t>
            </a:r>
          </a:p>
        </p:txBody>
      </p:sp>
      <p:pic>
        <p:nvPicPr>
          <p:cNvPr id="191" name="image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3040" y="6162675"/>
            <a:ext cx="1470434" cy="30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152" y="6184834"/>
            <a:ext cx="1732568" cy="264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4" y="4932267"/>
            <a:ext cx="4173179" cy="94316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sldNum" sz="quarter" idx="4294967295"/>
          </p:nvPr>
        </p:nvSpPr>
        <p:spPr>
          <a:xfrm>
            <a:off x="159179" y="80583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r>
              <a:t>RNN in Encoder and Decoder</a:t>
            </a:r>
          </a:p>
        </p:txBody>
      </p:sp>
      <p:sp>
        <p:nvSpPr>
          <p:cNvPr id="197" name="Shape 19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28" y="2167525"/>
            <a:ext cx="9144001" cy="333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372" y="3326796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5372" y="3326795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6272" y="3263296"/>
            <a:ext cx="433977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24272" y="3263296"/>
            <a:ext cx="342662" cy="79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64261" y="5269231"/>
            <a:ext cx="27365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 b="1">
                <a:solidFill>
                  <a:srgbClr val="64B437"/>
                </a:solidFill>
              </a:defRPr>
            </a:lvl1pPr>
          </a:lstStyle>
          <a:p>
            <a:r>
              <a:t>Je</a:t>
            </a:r>
          </a:p>
        </p:txBody>
      </p:sp>
      <p:sp>
        <p:nvSpPr>
          <p:cNvPr id="204" name="Shape 204"/>
          <p:cNvSpPr/>
          <p:nvPr/>
        </p:nvSpPr>
        <p:spPr>
          <a:xfrm>
            <a:off x="1340626" y="4123325"/>
            <a:ext cx="59571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767001" y="4123325"/>
            <a:ext cx="4339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 flipV="1">
            <a:off x="8010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 flipV="1">
            <a:off x="2378627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8" name="Shape 208"/>
          <p:cNvSpPr/>
          <p:nvPr/>
        </p:nvSpPr>
        <p:spPr>
          <a:xfrm flipV="1">
            <a:off x="38236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8571" y="3296125"/>
            <a:ext cx="887400" cy="95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41607" y="3314096"/>
            <a:ext cx="1844003" cy="89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4826789" y="1857391"/>
            <a:ext cx="362133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9E62C7"/>
                </a:solidFill>
              </a:defRPr>
            </a:lvl1pPr>
          </a:lstStyle>
          <a:p>
            <a:r>
              <a:t>         I               am                 a         student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5343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3" name="Shape 213"/>
          <p:cNvSpPr/>
          <p:nvPr/>
        </p:nvSpPr>
        <p:spPr>
          <a:xfrm flipV="1">
            <a:off x="6232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4" name="Shape 214"/>
          <p:cNvSpPr/>
          <p:nvPr/>
        </p:nvSpPr>
        <p:spPr>
          <a:xfrm flipV="1">
            <a:off x="72489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 flipV="1">
            <a:off x="80744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983</Words>
  <Application>Microsoft Office PowerPoint</Application>
  <PresentationFormat>On-screen Show (4:3)</PresentationFormat>
  <Paragraphs>159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Helvetica</vt:lpstr>
      <vt:lpstr>Verdana</vt:lpstr>
      <vt:lpstr>NEC_standard4_3</vt:lpstr>
      <vt:lpstr>Sequence to Sequence Model </vt:lpstr>
      <vt:lpstr>Syllabus</vt:lpstr>
      <vt:lpstr>Sequence to Sequence Model Overview</vt:lpstr>
      <vt:lpstr>Sequence to Sequence Model Overview</vt:lpstr>
      <vt:lpstr>Sequence to Sequence Model Structure: Encoder-Decoder</vt:lpstr>
      <vt:lpstr>Input: Word Embedding</vt:lpstr>
      <vt:lpstr>Context Vector</vt:lpstr>
      <vt:lpstr>Implementation of Encoder and Decoder: Recurrent Neural Network</vt:lpstr>
      <vt:lpstr>RNN in Encoder and Decoder</vt:lpstr>
      <vt:lpstr>Problems of long sequences</vt:lpstr>
      <vt:lpstr>Solution: Attention in Encoder and Decoder</vt:lpstr>
      <vt:lpstr>Attention Mechanism</vt:lpstr>
      <vt:lpstr>Attention Mechanism</vt:lpstr>
      <vt:lpstr>Attention Mechanism</vt:lpstr>
      <vt:lpstr>Attention Mechanism</vt:lpstr>
      <vt:lpstr>Attention Mechanism Details</vt:lpstr>
      <vt:lpstr>Attention Mechanism Details</vt:lpstr>
      <vt:lpstr>Attention Mechanism Details</vt:lpstr>
      <vt:lpstr>Attention Mechanism Details</vt:lpstr>
      <vt:lpstr>Attention Mechanism Details</vt:lpstr>
      <vt:lpstr>Attention Mechanism Details</vt:lpstr>
      <vt:lpstr>Attention Mechanism: Score Calculation</vt:lpstr>
      <vt:lpstr>Attention Mechanism: Score Calculation</vt:lpstr>
      <vt:lpstr>Sequence to Sequence Model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to Sequence Model </dc:title>
  <cp:lastModifiedBy>Deng Jinchao</cp:lastModifiedBy>
  <cp:revision>17</cp:revision>
  <dcterms:modified xsi:type="dcterms:W3CDTF">2019-04-07T12:53:28Z</dcterms:modified>
</cp:coreProperties>
</file>